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5"/>
  </p:notesMasterIdLst>
  <p:sldIdLst>
    <p:sldId id="277" r:id="rId2"/>
    <p:sldId id="278" r:id="rId3"/>
    <p:sldId id="279" r:id="rId4"/>
    <p:sldId id="280" r:id="rId5"/>
    <p:sldId id="281"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82" r:id="rId26"/>
    <p:sldId id="283" r:id="rId27"/>
    <p:sldId id="284" r:id="rId28"/>
    <p:sldId id="285" r:id="rId29"/>
    <p:sldId id="286" r:id="rId30"/>
    <p:sldId id="288" r:id="rId31"/>
    <p:sldId id="289" r:id="rId32"/>
    <p:sldId id="290" r:id="rId33"/>
    <p:sldId id="287" r:id="rId3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504" y="-9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245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2458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45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245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B05BBD9C-035A-4463-8FBD-A9DC9248B3C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78B26B-0F6F-468C-B261-AA78061302B2}" type="slidenum">
              <a:rPr lang="en-US"/>
              <a:pPr/>
              <a:t>21</a:t>
            </a:fld>
            <a:endParaRPr lang="en-US"/>
          </a:p>
        </p:txBody>
      </p:sp>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a:t>Answer:  LC’s and associated tools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122" name="Group 2"/>
          <p:cNvGrpSpPr>
            <a:grpSpLocks/>
          </p:cNvGrpSpPr>
          <p:nvPr/>
        </p:nvGrpSpPr>
        <p:grpSpPr bwMode="auto">
          <a:xfrm>
            <a:off x="0" y="927100"/>
            <a:ext cx="8991600" cy="4495800"/>
            <a:chOff x="0" y="584"/>
            <a:chExt cx="5664" cy="2832"/>
          </a:xfrm>
        </p:grpSpPr>
        <p:sp>
          <p:nvSpPr>
            <p:cNvPr id="5123"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p:spPr>
          <p:txBody>
            <a:bodyPr wrap="none" anchor="ctr"/>
            <a:lstStyle/>
            <a:p>
              <a:pPr algn="ctr" eaLnBrk="1" hangingPunct="1"/>
              <a:endParaRPr lang="en-US" sz="2400">
                <a:latin typeface="Times New Roman" pitchFamily="18" charset="0"/>
              </a:endParaRPr>
            </a:p>
          </p:txBody>
        </p:sp>
        <p:sp>
          <p:nvSpPr>
            <p:cNvPr id="5124"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p:spPr>
          <p:txBody>
            <a:bodyPr wrap="none" anchor="ctr"/>
            <a:lstStyle/>
            <a:p>
              <a:pPr algn="ctr" eaLnBrk="1" hangingPunct="1"/>
              <a:endParaRPr lang="en-US" sz="2400">
                <a:latin typeface="Times New Roman" pitchFamily="18" charset="0"/>
              </a:endParaRPr>
            </a:p>
          </p:txBody>
        </p:sp>
        <p:sp>
          <p:nvSpPr>
            <p:cNvPr id="5125"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headEnd/>
              <a:tailEnd/>
            </a:ln>
          </p:spPr>
          <p:txBody>
            <a:bodyPr/>
            <a:lstStyle/>
            <a:p>
              <a:pPr eaLnBrk="1" hangingPunct="1"/>
              <a:endParaRPr lang="en-US" sz="2400">
                <a:latin typeface="Times New Roman" pitchFamily="18" charset="0"/>
              </a:endParaRPr>
            </a:p>
          </p:txBody>
        </p:sp>
        <p:sp>
          <p:nvSpPr>
            <p:cNvPr id="5126" name="Line 6"/>
            <p:cNvSpPr>
              <a:spLocks noChangeShapeType="1"/>
            </p:cNvSpPr>
            <p:nvPr userDrawn="1"/>
          </p:nvSpPr>
          <p:spPr bwMode="auto">
            <a:xfrm>
              <a:off x="0" y="1928"/>
              <a:ext cx="5232" cy="0"/>
            </a:xfrm>
            <a:prstGeom prst="line">
              <a:avLst/>
            </a:prstGeom>
            <a:noFill/>
            <a:ln w="50800">
              <a:solidFill>
                <a:schemeClr val="bg1"/>
              </a:solidFill>
              <a:round/>
              <a:headEnd/>
              <a:tailEnd/>
            </a:ln>
            <a:effectLst/>
          </p:spPr>
          <p:txBody>
            <a:bodyPr/>
            <a:lstStyle/>
            <a:p>
              <a:endParaRPr lang="en-US"/>
            </a:p>
          </p:txBody>
        </p:sp>
      </p:grpSp>
      <p:sp>
        <p:nvSpPr>
          <p:cNvPr id="5127" name="Rectangle 7"/>
          <p:cNvSpPr>
            <a:spLocks noGrp="1" noChangeArrowheads="1"/>
          </p:cNvSpPr>
          <p:nvPr>
            <p:ph type="ctrTitle"/>
          </p:nvPr>
        </p:nvSpPr>
        <p:spPr>
          <a:xfrm>
            <a:off x="228600" y="1427163"/>
            <a:ext cx="8077200" cy="1609725"/>
          </a:xfrm>
        </p:spPr>
        <p:txBody>
          <a:bodyPr/>
          <a:lstStyle>
            <a:lvl1pPr>
              <a:defRPr sz="4600"/>
            </a:lvl1pPr>
          </a:lstStyle>
          <a:p>
            <a:r>
              <a:rPr lang="en-US"/>
              <a:t>Click to edit Master title style</a:t>
            </a:r>
          </a:p>
        </p:txBody>
      </p:sp>
      <p:sp>
        <p:nvSpPr>
          <p:cNvPr id="5128" name="Rectangle 8"/>
          <p:cNvSpPr>
            <a:spLocks noGrp="1" noChangeArrowheads="1"/>
          </p:cNvSpPr>
          <p:nvPr>
            <p:ph type="subTitle" idx="1"/>
          </p:nvPr>
        </p:nvSpPr>
        <p:spPr>
          <a:xfrm>
            <a:off x="1066800" y="3441700"/>
            <a:ext cx="6629400" cy="1676400"/>
          </a:xfrm>
        </p:spPr>
        <p:txBody>
          <a:bodyPr/>
          <a:lstStyle>
            <a:lvl1pPr marL="0" indent="0">
              <a:buFont typeface="Wingdings" pitchFamily="2" charset="2"/>
              <a:buNone/>
              <a:defRPr/>
            </a:lvl1pPr>
          </a:lstStyle>
          <a:p>
            <a:r>
              <a:rPr lang="en-US"/>
              <a:t>Click to edit Master subtitle style</a:t>
            </a:r>
          </a:p>
        </p:txBody>
      </p:sp>
      <p:sp>
        <p:nvSpPr>
          <p:cNvPr id="5129" name="Rectangle 9"/>
          <p:cNvSpPr>
            <a:spLocks noGrp="1" noChangeArrowheads="1"/>
          </p:cNvSpPr>
          <p:nvPr>
            <p:ph type="dt" sz="half" idx="2"/>
          </p:nvPr>
        </p:nvSpPr>
        <p:spPr>
          <a:xfrm>
            <a:off x="457200" y="6248400"/>
            <a:ext cx="2133600" cy="471488"/>
          </a:xfrm>
        </p:spPr>
        <p:txBody>
          <a:bodyPr/>
          <a:lstStyle>
            <a:lvl1pPr>
              <a:defRPr/>
            </a:lvl1pPr>
          </a:lstStyle>
          <a:p>
            <a:endParaRPr lang="en-US"/>
          </a:p>
        </p:txBody>
      </p:sp>
      <p:sp>
        <p:nvSpPr>
          <p:cNvPr id="5130" name="Rectangle 10"/>
          <p:cNvSpPr>
            <a:spLocks noGrp="1" noChangeArrowheads="1"/>
          </p:cNvSpPr>
          <p:nvPr>
            <p:ph type="ftr" sz="quarter" idx="3"/>
          </p:nvPr>
        </p:nvSpPr>
        <p:spPr>
          <a:xfrm>
            <a:off x="3124200" y="6253163"/>
            <a:ext cx="2895600" cy="457200"/>
          </a:xfrm>
        </p:spPr>
        <p:txBody>
          <a:bodyPr/>
          <a:lstStyle>
            <a:lvl1pPr>
              <a:defRPr/>
            </a:lvl1pPr>
          </a:lstStyle>
          <a:p>
            <a:endParaRPr lang="en-US"/>
          </a:p>
        </p:txBody>
      </p:sp>
      <p:sp>
        <p:nvSpPr>
          <p:cNvPr id="5131" name="Rectangle 11"/>
          <p:cNvSpPr>
            <a:spLocks noGrp="1" noChangeArrowheads="1"/>
          </p:cNvSpPr>
          <p:nvPr>
            <p:ph type="sldNum" sz="quarter" idx="4"/>
          </p:nvPr>
        </p:nvSpPr>
        <p:spPr>
          <a:xfrm>
            <a:off x="6553200" y="6248400"/>
            <a:ext cx="2133600" cy="471488"/>
          </a:xfrm>
        </p:spPr>
        <p:txBody>
          <a:bodyPr/>
          <a:lstStyle>
            <a:lvl1pPr>
              <a:defRPr/>
            </a:lvl1pPr>
          </a:lstStyle>
          <a:p>
            <a:fld id="{9AB0BF60-F2CE-4147-BE19-2E75BD555D0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EA2BA38-6165-421A-A489-D1334F3D5A9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0013" y="228600"/>
            <a:ext cx="2084387"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5263" y="228600"/>
            <a:ext cx="61023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E0926D-446A-4BA1-BBC1-CBD72A397B5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FF53D68-11B6-4168-832B-75A1CCB76C7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D9E7F81-61DC-4963-8F9B-EEC81885798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4B32AC3-A55A-4159-81E2-F42ABF73FB4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8B3F4E2-6073-42B2-B398-88AEC483553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223687C-D6BE-4A38-A021-38E1CB5F1CA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351E2F2-378E-423D-8284-6EC78E8CC7E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479779-240F-4AD3-A1EE-3AE5ABC1AD4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8AC12CB-4CE4-4178-9B33-2AAAF0E7892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152400"/>
            <a:ext cx="8686800" cy="6096000"/>
            <a:chOff x="0" y="96"/>
            <a:chExt cx="5472" cy="3840"/>
          </a:xfrm>
        </p:grpSpPr>
        <p:sp>
          <p:nvSpPr>
            <p:cNvPr id="4099"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algn="ctr" eaLnBrk="1" hangingPunct="1"/>
              <a:endParaRPr lang="en-US" sz="2400">
                <a:latin typeface="Times New Roman" pitchFamily="18" charset="0"/>
              </a:endParaRPr>
            </a:p>
          </p:txBody>
        </p:sp>
        <p:sp>
          <p:nvSpPr>
            <p:cNvPr id="4100"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headEnd/>
              <a:tailEnd/>
            </a:ln>
          </p:spPr>
          <p:txBody>
            <a:bodyPr/>
            <a:lstStyle/>
            <a:p>
              <a:pPr eaLnBrk="1" hangingPunct="1"/>
              <a:endParaRPr lang="en-US" sz="2400">
                <a:latin typeface="Times New Roman" pitchFamily="18" charset="0"/>
              </a:endParaRPr>
            </a:p>
          </p:txBody>
        </p:sp>
        <p:sp>
          <p:nvSpPr>
            <p:cNvPr id="4101"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endParaRPr lang="en-US"/>
            </a:p>
          </p:txBody>
        </p:sp>
      </p:grpSp>
      <p:sp>
        <p:nvSpPr>
          <p:cNvPr id="4102" name="Rectangle 6"/>
          <p:cNvSpPr>
            <a:spLocks noGrp="1" noChangeArrowheads="1"/>
          </p:cNvSpPr>
          <p:nvPr>
            <p:ph type="title"/>
          </p:nvPr>
        </p:nvSpPr>
        <p:spPr bwMode="auto">
          <a:xfrm>
            <a:off x="195263" y="228600"/>
            <a:ext cx="8015287"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3" name="Rectangle 7"/>
          <p:cNvSpPr>
            <a:spLocks noGrp="1" noChangeArrowheads="1"/>
          </p:cNvSpPr>
          <p:nvPr>
            <p:ph type="body" idx="1"/>
          </p:nvPr>
        </p:nvSpPr>
        <p:spPr bwMode="auto">
          <a:xfrm>
            <a:off x="609600" y="1600200"/>
            <a:ext cx="79248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4105"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4106"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fld id="{1CEC7631-5A16-4697-8056-78D64BB4A34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Arial" charset="0"/>
        </a:defRPr>
      </a:lvl2pPr>
      <a:lvl3pPr algn="l" rtl="0" fontAlgn="base">
        <a:spcBef>
          <a:spcPct val="0"/>
        </a:spcBef>
        <a:spcAft>
          <a:spcPct val="0"/>
        </a:spcAft>
        <a:defRPr sz="4200">
          <a:solidFill>
            <a:schemeClr val="tx2"/>
          </a:solidFill>
          <a:latin typeface="Arial" charset="0"/>
        </a:defRPr>
      </a:lvl3pPr>
      <a:lvl4pPr algn="l" rtl="0" fontAlgn="base">
        <a:spcBef>
          <a:spcPct val="0"/>
        </a:spcBef>
        <a:spcAft>
          <a:spcPct val="0"/>
        </a:spcAft>
        <a:defRPr sz="4200">
          <a:solidFill>
            <a:schemeClr val="tx2"/>
          </a:solidFill>
          <a:latin typeface="Arial" charset="0"/>
        </a:defRPr>
      </a:lvl4pPr>
      <a:lvl5pPr algn="l" rtl="0" fontAlgn="base">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pitchFamily="2" charset="2"/>
        <a:buChar char="l"/>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r>
              <a:rPr lang="en-US"/>
              <a:t>Chapter Three: Gaining Clarity on Our Goals</a:t>
            </a:r>
          </a:p>
        </p:txBody>
      </p:sp>
      <p:sp>
        <p:nvSpPr>
          <p:cNvPr id="29699" name="Rectangle 3"/>
          <p:cNvSpPr>
            <a:spLocks noGrp="1" noChangeArrowheads="1"/>
          </p:cNvSpPr>
          <p:nvPr>
            <p:ph type="subTitle" idx="1"/>
          </p:nvPr>
        </p:nvSpPr>
        <p:spPr/>
        <p:txBody>
          <a:bodyPr/>
          <a:lstStyle/>
          <a:p>
            <a:r>
              <a:rPr lang="en-US"/>
              <a:t>Life can only be understood backwards; but it must be lived forwards – Kierkegaard (1843)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Big Ideas?  Core Tasks?</a:t>
            </a:r>
          </a:p>
        </p:txBody>
      </p:sp>
      <p:sp>
        <p:nvSpPr>
          <p:cNvPr id="12291" name="Rectangle 3"/>
          <p:cNvSpPr>
            <a:spLocks noGrp="1" noChangeArrowheads="1"/>
          </p:cNvSpPr>
          <p:nvPr>
            <p:ph type="body" idx="1"/>
          </p:nvPr>
        </p:nvSpPr>
        <p:spPr>
          <a:xfrm>
            <a:off x="609600" y="2133600"/>
            <a:ext cx="8001000" cy="3886200"/>
          </a:xfrm>
        </p:spPr>
        <p:txBody>
          <a:bodyPr/>
          <a:lstStyle/>
          <a:p>
            <a:r>
              <a:rPr lang="en-US"/>
              <a:t>UBD guarantees nothing.  It’s elegant application ensures its power and effect.</a:t>
            </a:r>
          </a:p>
          <a:p>
            <a:r>
              <a:rPr lang="en-US"/>
              <a:t>Every topic has more “content” than anyone can reasonably address therefore we must make deliberate choices and </a:t>
            </a:r>
            <a:r>
              <a:rPr lang="en-US" i="1">
                <a:solidFill>
                  <a:srgbClr val="FF0000"/>
                </a:solidFill>
              </a:rPr>
              <a:t>set explicit priorities. See Figure 3.3</a:t>
            </a:r>
          </a:p>
          <a:p>
            <a:pPr lvl="1"/>
            <a:endParaRPr lang="en-US" i="1">
              <a:solidFill>
                <a:srgbClr val="FF0000"/>
              </a:solidFill>
            </a:endParaRPr>
          </a:p>
        </p:txBody>
      </p:sp>
      <p:sp>
        <p:nvSpPr>
          <p:cNvPr id="12292" name="Text Box 4"/>
          <p:cNvSpPr txBox="1">
            <a:spLocks noChangeArrowheads="1"/>
          </p:cNvSpPr>
          <p:nvPr/>
        </p:nvSpPr>
        <p:spPr bwMode="auto">
          <a:xfrm>
            <a:off x="7772400" y="6400800"/>
            <a:ext cx="1066800" cy="366713"/>
          </a:xfrm>
          <a:prstGeom prst="rect">
            <a:avLst/>
          </a:prstGeom>
          <a:noFill/>
          <a:ln w="9525">
            <a:noFill/>
            <a:miter lim="800000"/>
            <a:headEnd/>
            <a:tailEnd/>
          </a:ln>
          <a:effectLst/>
        </p:spPr>
        <p:txBody>
          <a:bodyPr>
            <a:spAutoFit/>
          </a:bodyPr>
          <a:lstStyle/>
          <a:p>
            <a:pPr algn="ctr">
              <a:spcBef>
                <a:spcPct val="50000"/>
              </a:spcBef>
            </a:pPr>
            <a:r>
              <a:rPr lang="en-US">
                <a:effectLst>
                  <a:outerShdw blurRad="38100" dist="38100" dir="2700000" algn="tl">
                    <a:srgbClr val="C0C0C0"/>
                  </a:outerShdw>
                </a:effectLst>
              </a:rPr>
              <a:t>p. 66</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Big Ideas?  Core Tasks?</a:t>
            </a:r>
          </a:p>
        </p:txBody>
      </p:sp>
      <p:sp>
        <p:nvSpPr>
          <p:cNvPr id="13315" name="Rectangle 3"/>
          <p:cNvSpPr>
            <a:spLocks noGrp="1" noChangeArrowheads="1"/>
          </p:cNvSpPr>
          <p:nvPr>
            <p:ph type="body" idx="1"/>
          </p:nvPr>
        </p:nvSpPr>
        <p:spPr/>
        <p:txBody>
          <a:bodyPr/>
          <a:lstStyle/>
          <a:p>
            <a:pPr>
              <a:lnSpc>
                <a:spcPct val="80000"/>
              </a:lnSpc>
            </a:pPr>
            <a:r>
              <a:rPr lang="en-US" sz="2800" i="1"/>
              <a:t>Learners should be able to answer these questions:</a:t>
            </a:r>
          </a:p>
          <a:p>
            <a:pPr lvl="1">
              <a:lnSpc>
                <a:spcPct val="80000"/>
              </a:lnSpc>
            </a:pPr>
            <a:r>
              <a:rPr lang="en-US" sz="2400" b="1" i="1"/>
              <a:t>What is most important here?</a:t>
            </a:r>
          </a:p>
          <a:p>
            <a:pPr lvl="1">
              <a:lnSpc>
                <a:spcPct val="80000"/>
              </a:lnSpc>
            </a:pPr>
            <a:r>
              <a:rPr lang="en-US" sz="2400" b="1" i="1"/>
              <a:t>How do the pieces connect?</a:t>
            </a:r>
          </a:p>
          <a:p>
            <a:pPr lvl="1">
              <a:lnSpc>
                <a:spcPct val="80000"/>
              </a:lnSpc>
            </a:pPr>
            <a:r>
              <a:rPr lang="en-US" sz="2400" b="1" i="1"/>
              <a:t>What should I pay most attention to?</a:t>
            </a:r>
          </a:p>
          <a:p>
            <a:pPr lvl="1">
              <a:lnSpc>
                <a:spcPct val="80000"/>
              </a:lnSpc>
            </a:pPr>
            <a:r>
              <a:rPr lang="en-US" sz="2400" b="1" i="1"/>
              <a:t>What are the (few) bottom line priorities?</a:t>
            </a:r>
          </a:p>
          <a:p>
            <a:pPr>
              <a:lnSpc>
                <a:spcPct val="80000"/>
              </a:lnSpc>
            </a:pPr>
            <a:r>
              <a:rPr lang="en-US" sz="2800"/>
              <a:t>Big Ideas connect the dots</a:t>
            </a:r>
            <a:r>
              <a:rPr lang="en-US" sz="2800" i="1"/>
              <a:t> – </a:t>
            </a:r>
            <a:r>
              <a:rPr lang="en-US" sz="2800" b="1" i="1"/>
              <a:t>conceptual Velcro!</a:t>
            </a:r>
          </a:p>
          <a:p>
            <a:pPr>
              <a:lnSpc>
                <a:spcPct val="80000"/>
              </a:lnSpc>
            </a:pPr>
            <a:r>
              <a:rPr lang="en-US" sz="2800"/>
              <a:t>The challenge: Identify a few big ideas and design carefully around them and teach</a:t>
            </a:r>
            <a:r>
              <a:rPr lang="en-US" sz="2800" b="1" i="1"/>
              <a:t> “surgically” </a:t>
            </a:r>
            <a:r>
              <a:rPr lang="en-US" sz="2800"/>
              <a:t>around them. </a:t>
            </a:r>
          </a:p>
          <a:p>
            <a:pPr lvl="1">
              <a:lnSpc>
                <a:spcPct val="80000"/>
              </a:lnSpc>
            </a:pPr>
            <a:endParaRPr lang="en-US" sz="2400"/>
          </a:p>
        </p:txBody>
      </p:sp>
      <p:sp>
        <p:nvSpPr>
          <p:cNvPr id="13316" name="Text Box 4"/>
          <p:cNvSpPr txBox="1">
            <a:spLocks noChangeArrowheads="1"/>
          </p:cNvSpPr>
          <p:nvPr/>
        </p:nvSpPr>
        <p:spPr bwMode="auto">
          <a:xfrm>
            <a:off x="7772400" y="6400800"/>
            <a:ext cx="1066800" cy="366713"/>
          </a:xfrm>
          <a:prstGeom prst="rect">
            <a:avLst/>
          </a:prstGeom>
          <a:noFill/>
          <a:ln w="9525">
            <a:noFill/>
            <a:miter lim="800000"/>
            <a:headEnd/>
            <a:tailEnd/>
          </a:ln>
          <a:effectLst/>
        </p:spPr>
        <p:txBody>
          <a:bodyPr>
            <a:spAutoFit/>
          </a:bodyPr>
          <a:lstStyle/>
          <a:p>
            <a:pPr algn="ctr">
              <a:spcBef>
                <a:spcPct val="50000"/>
              </a:spcBef>
            </a:pPr>
            <a:r>
              <a:rPr lang="en-US">
                <a:effectLst>
                  <a:outerShdw blurRad="38100" dist="38100" dir="2700000" algn="tl">
                    <a:srgbClr val="C0C0C0"/>
                  </a:outerShdw>
                </a:effectLst>
              </a:rPr>
              <a:t>p. 66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Five </a:t>
            </a:r>
            <a:r>
              <a:rPr lang="en-US" i="1"/>
              <a:t>Biggest Ideas</a:t>
            </a:r>
            <a:r>
              <a:rPr lang="en-US"/>
              <a:t> in Science</a:t>
            </a:r>
          </a:p>
        </p:txBody>
      </p:sp>
      <p:sp>
        <p:nvSpPr>
          <p:cNvPr id="14339" name="Rectangle 3"/>
          <p:cNvSpPr>
            <a:spLocks noGrp="1" noChangeArrowheads="1"/>
          </p:cNvSpPr>
          <p:nvPr>
            <p:ph type="body" idx="1"/>
          </p:nvPr>
        </p:nvSpPr>
        <p:spPr/>
        <p:txBody>
          <a:bodyPr/>
          <a:lstStyle/>
          <a:p>
            <a:r>
              <a:rPr lang="en-US"/>
              <a:t>Quantum physic’s model of the atom</a:t>
            </a:r>
          </a:p>
          <a:p>
            <a:r>
              <a:rPr lang="en-US"/>
              <a:t>Chemistry’s Periodic Law</a:t>
            </a:r>
          </a:p>
          <a:p>
            <a:r>
              <a:rPr lang="en-US"/>
              <a:t>Astronomy’s Big Bang Theory</a:t>
            </a:r>
          </a:p>
          <a:p>
            <a:r>
              <a:rPr lang="en-US"/>
              <a:t>Geology’s Plate Tectonics Model</a:t>
            </a:r>
          </a:p>
          <a:p>
            <a:r>
              <a:rPr lang="en-US"/>
              <a:t>Biology’s Theory of Evolution</a:t>
            </a:r>
          </a:p>
          <a:p>
            <a:endParaRPr lang="en-US"/>
          </a:p>
          <a:p>
            <a:pPr>
              <a:buFont typeface="Wingdings" pitchFamily="2" charset="2"/>
              <a:buNone/>
            </a:pPr>
            <a:r>
              <a:rPr lang="en-US"/>
              <a:t>What questions do they answer? </a:t>
            </a:r>
            <a:r>
              <a:rPr lang="en-US">
                <a:sym typeface="Wingdings" pitchFamily="2" charset="2"/>
              </a:rPr>
              <a:t></a:t>
            </a:r>
            <a:endParaRPr lang="en-US"/>
          </a:p>
          <a:p>
            <a:endParaRPr lang="en-US"/>
          </a:p>
        </p:txBody>
      </p:sp>
      <p:sp>
        <p:nvSpPr>
          <p:cNvPr id="14340" name="Text Box 4"/>
          <p:cNvSpPr txBox="1">
            <a:spLocks noChangeArrowheads="1"/>
          </p:cNvSpPr>
          <p:nvPr/>
        </p:nvSpPr>
        <p:spPr bwMode="auto">
          <a:xfrm>
            <a:off x="4724400" y="6477000"/>
            <a:ext cx="4038600" cy="366713"/>
          </a:xfrm>
          <a:prstGeom prst="rect">
            <a:avLst/>
          </a:prstGeom>
          <a:noFill/>
          <a:ln w="9525">
            <a:noFill/>
            <a:miter lim="800000"/>
            <a:headEnd/>
            <a:tailEnd/>
          </a:ln>
          <a:effectLst/>
        </p:spPr>
        <p:txBody>
          <a:bodyPr>
            <a:spAutoFit/>
          </a:bodyPr>
          <a:lstStyle/>
          <a:p>
            <a:pPr algn="ctr">
              <a:spcBef>
                <a:spcPct val="50000"/>
              </a:spcBef>
            </a:pPr>
            <a:r>
              <a:rPr lang="en-US">
                <a:effectLst>
                  <a:outerShdw blurRad="38100" dist="38100" dir="2700000" algn="tl">
                    <a:srgbClr val="C0C0C0"/>
                  </a:outerShdw>
                </a:effectLst>
              </a:rPr>
              <a:t>(Wynn &amp; Wiggins, 1997)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3800"/>
              <a:t>Big Ideas at the “core” of a subject</a:t>
            </a:r>
          </a:p>
        </p:txBody>
      </p:sp>
      <p:sp>
        <p:nvSpPr>
          <p:cNvPr id="15363" name="Rectangle 3"/>
          <p:cNvSpPr>
            <a:spLocks noGrp="1" noChangeArrowheads="1"/>
          </p:cNvSpPr>
          <p:nvPr>
            <p:ph type="body" idx="1"/>
          </p:nvPr>
        </p:nvSpPr>
        <p:spPr/>
        <p:txBody>
          <a:bodyPr/>
          <a:lstStyle/>
          <a:p>
            <a:pPr>
              <a:lnSpc>
                <a:spcPct val="90000"/>
              </a:lnSpc>
            </a:pPr>
            <a:r>
              <a:rPr lang="en-US"/>
              <a:t>Need to be uncovered through Inquiry (Gotta go slow to go fast)</a:t>
            </a:r>
          </a:p>
          <a:p>
            <a:pPr>
              <a:lnSpc>
                <a:spcPct val="90000"/>
              </a:lnSpc>
            </a:pPr>
            <a:r>
              <a:rPr lang="en-US"/>
              <a:t>Big Ideas are the hard-won results of inquiry, ways of thinking and perceiving that are the province of the expert</a:t>
            </a:r>
          </a:p>
          <a:p>
            <a:pPr>
              <a:lnSpc>
                <a:spcPct val="90000"/>
              </a:lnSpc>
            </a:pPr>
            <a:r>
              <a:rPr lang="en-US"/>
              <a:t>BI’s are not obvious</a:t>
            </a:r>
          </a:p>
          <a:p>
            <a:pPr>
              <a:lnSpc>
                <a:spcPct val="90000"/>
              </a:lnSpc>
            </a:pPr>
            <a:r>
              <a:rPr lang="en-US"/>
              <a:t>Most expert BI’s are abstract and </a:t>
            </a:r>
            <a:r>
              <a:rPr lang="en-US" i="1"/>
              <a:t>counterintuitive</a:t>
            </a:r>
            <a:r>
              <a:rPr lang="en-US"/>
              <a:t> to the novice, prone to misunderstanding</a:t>
            </a:r>
          </a:p>
          <a:p>
            <a:pPr>
              <a:lnSpc>
                <a:spcPct val="90000"/>
              </a:lnSpc>
            </a:pP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800"/>
              <a:t>Big Ideas at the “Core” vs. “Basics</a:t>
            </a:r>
          </a:p>
        </p:txBody>
      </p:sp>
      <p:sp>
        <p:nvSpPr>
          <p:cNvPr id="16387" name="Rectangle 3"/>
          <p:cNvSpPr>
            <a:spLocks noGrp="1" noChangeArrowheads="1"/>
          </p:cNvSpPr>
          <p:nvPr>
            <p:ph type="body" sz="half" idx="1"/>
          </p:nvPr>
        </p:nvSpPr>
        <p:spPr/>
        <p:txBody>
          <a:bodyPr/>
          <a:lstStyle/>
          <a:p>
            <a:pPr>
              <a:buFont typeface="Wingdings" pitchFamily="2" charset="2"/>
              <a:buNone/>
            </a:pPr>
            <a:r>
              <a:rPr lang="en-US" sz="2400" b="1"/>
              <a:t>Basic Terms</a:t>
            </a:r>
          </a:p>
          <a:p>
            <a:pPr>
              <a:buFontTx/>
              <a:buChar char="•"/>
            </a:pPr>
            <a:r>
              <a:rPr lang="en-US" sz="2400" b="1"/>
              <a:t>Ecosystem</a:t>
            </a:r>
          </a:p>
          <a:p>
            <a:pPr>
              <a:buFontTx/>
              <a:buChar char="•"/>
            </a:pPr>
            <a:r>
              <a:rPr lang="en-US" sz="2400" b="1"/>
              <a:t>Graph</a:t>
            </a:r>
          </a:p>
          <a:p>
            <a:pPr>
              <a:buFontTx/>
              <a:buChar char="•"/>
            </a:pPr>
            <a:r>
              <a:rPr lang="en-US" sz="2400" b="1"/>
              <a:t>Four basic operations</a:t>
            </a:r>
          </a:p>
          <a:p>
            <a:pPr>
              <a:buFontTx/>
              <a:buChar char="•"/>
            </a:pPr>
            <a:endParaRPr lang="en-US" sz="2400" b="1"/>
          </a:p>
          <a:p>
            <a:pPr>
              <a:buFontTx/>
              <a:buChar char="•"/>
            </a:pPr>
            <a:r>
              <a:rPr lang="en-US" sz="2400" b="1"/>
              <a:t>Picture composition</a:t>
            </a:r>
          </a:p>
          <a:p>
            <a:pPr>
              <a:buFontTx/>
              <a:buChar char="•"/>
            </a:pPr>
            <a:r>
              <a:rPr lang="en-US" sz="2400" b="1"/>
              <a:t>Fact v. Opinion</a:t>
            </a:r>
          </a:p>
          <a:p>
            <a:pPr>
              <a:buFontTx/>
              <a:buChar char="•"/>
            </a:pPr>
            <a:r>
              <a:rPr lang="en-US" sz="2400" b="1"/>
              <a:t>Experiment</a:t>
            </a:r>
          </a:p>
          <a:p>
            <a:pPr lvl="1"/>
            <a:endParaRPr lang="en-US" sz="2200"/>
          </a:p>
        </p:txBody>
      </p:sp>
      <p:sp>
        <p:nvSpPr>
          <p:cNvPr id="16388" name="Rectangle 4"/>
          <p:cNvSpPr>
            <a:spLocks noGrp="1" noChangeArrowheads="1"/>
          </p:cNvSpPr>
          <p:nvPr>
            <p:ph type="body" sz="half" idx="2"/>
          </p:nvPr>
        </p:nvSpPr>
        <p:spPr/>
        <p:txBody>
          <a:bodyPr/>
          <a:lstStyle/>
          <a:p>
            <a:pPr>
              <a:buFont typeface="Wingdings" pitchFamily="2" charset="2"/>
              <a:buNone/>
            </a:pPr>
            <a:r>
              <a:rPr lang="en-US" sz="2400" b="1"/>
              <a:t>Core Ideas</a:t>
            </a:r>
          </a:p>
          <a:p>
            <a:pPr>
              <a:buFontTx/>
              <a:buChar char="•"/>
            </a:pPr>
            <a:r>
              <a:rPr lang="en-US" sz="2400" b="1"/>
              <a:t>Natural selection</a:t>
            </a:r>
          </a:p>
          <a:p>
            <a:pPr>
              <a:buFontTx/>
              <a:buChar char="•"/>
            </a:pPr>
            <a:r>
              <a:rPr lang="en-US" sz="2400" b="1"/>
              <a:t>“Best fit” data curve</a:t>
            </a:r>
          </a:p>
          <a:p>
            <a:pPr>
              <a:buFontTx/>
              <a:buChar char="•"/>
            </a:pPr>
            <a:r>
              <a:rPr lang="en-US" sz="2400" b="1"/>
              <a:t>Associativity and transitivity</a:t>
            </a:r>
          </a:p>
          <a:p>
            <a:pPr>
              <a:buFontTx/>
              <a:buChar char="•"/>
            </a:pPr>
            <a:r>
              <a:rPr lang="en-US" sz="2400" b="1"/>
              <a:t>Negative space</a:t>
            </a:r>
          </a:p>
          <a:p>
            <a:pPr>
              <a:buFontTx/>
              <a:buChar char="•"/>
            </a:pPr>
            <a:r>
              <a:rPr lang="en-US" sz="2400" b="1"/>
              <a:t>Credible thesis</a:t>
            </a:r>
          </a:p>
          <a:p>
            <a:pPr>
              <a:buFontTx/>
              <a:buChar char="•"/>
            </a:pPr>
            <a:r>
              <a:rPr lang="en-US" sz="2400" b="1"/>
              <a:t>Inherent error and fallibility of methods and results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p:txBody>
          <a:bodyPr/>
          <a:lstStyle/>
          <a:p>
            <a:r>
              <a:rPr lang="en-US" sz="3200"/>
              <a:t>The big ideas at the core of a subject are arrived at, sometimes slowly, by teacher-led inquiries and reflective work by students</a:t>
            </a:r>
          </a:p>
        </p:txBody>
      </p:sp>
      <p:sp>
        <p:nvSpPr>
          <p:cNvPr id="17411" name="Rectangle 3"/>
          <p:cNvSpPr>
            <a:spLocks noGrp="1" noChangeArrowheads="1"/>
          </p:cNvSpPr>
          <p:nvPr>
            <p:ph type="subTitle" idx="1"/>
          </p:nvPr>
        </p:nvSpPr>
        <p:spPr/>
        <p:txBody>
          <a:bodyPr/>
          <a:lstStyle/>
          <a:p>
            <a:pPr>
              <a:lnSpc>
                <a:spcPct val="80000"/>
              </a:lnSpc>
            </a:pPr>
            <a:r>
              <a:rPr lang="en-US" sz="2400" b="1"/>
              <a:t>Uncovered by design, understandings and essential questions that push to the core of a subject.</a:t>
            </a:r>
          </a:p>
          <a:p>
            <a:pPr>
              <a:lnSpc>
                <a:spcPct val="80000"/>
              </a:lnSpc>
            </a:pPr>
            <a:r>
              <a:rPr lang="en-US" sz="2400" b="1"/>
              <a:t>“Excavate the essence” of a subject or topic” – (RJH, 2002)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228600"/>
            <a:ext cx="8686800" cy="914400"/>
          </a:xfrm>
        </p:spPr>
        <p:txBody>
          <a:bodyPr/>
          <a:lstStyle/>
          <a:p>
            <a:r>
              <a:rPr lang="en-US" sz="2800" b="1"/>
              <a:t>SpEd students work to uncover the essence (BI’s) of Macbeth – honor and loyalty</a:t>
            </a:r>
            <a:r>
              <a:rPr lang="en-US" sz="3800"/>
              <a:t> </a:t>
            </a:r>
          </a:p>
        </p:txBody>
      </p:sp>
      <p:sp>
        <p:nvSpPr>
          <p:cNvPr id="18435" name="Rectangle 3"/>
          <p:cNvSpPr>
            <a:spLocks noGrp="1" noChangeArrowheads="1"/>
          </p:cNvSpPr>
          <p:nvPr>
            <p:ph type="body" idx="1"/>
          </p:nvPr>
        </p:nvSpPr>
        <p:spPr>
          <a:xfrm>
            <a:off x="609600" y="1600200"/>
            <a:ext cx="8077200" cy="4800600"/>
          </a:xfrm>
        </p:spPr>
        <p:txBody>
          <a:bodyPr/>
          <a:lstStyle/>
          <a:p>
            <a:r>
              <a:rPr lang="en-US" sz="2800"/>
              <a:t>Essential Questions:</a:t>
            </a:r>
          </a:p>
          <a:p>
            <a:pPr lvl="1"/>
            <a:r>
              <a:rPr lang="en-US" sz="2400" b="1"/>
              <a:t>What are the difference between things that happen to us and things that we make happen?</a:t>
            </a:r>
          </a:p>
          <a:p>
            <a:pPr lvl="1"/>
            <a:r>
              <a:rPr lang="en-US" sz="2400" b="1"/>
              <a:t>What is honor?</a:t>
            </a:r>
          </a:p>
          <a:p>
            <a:pPr lvl="1"/>
            <a:r>
              <a:rPr lang="en-US" sz="2400" b="1"/>
              <a:t>Is there a cost or price for honor?</a:t>
            </a:r>
          </a:p>
          <a:p>
            <a:pPr lvl="1"/>
            <a:r>
              <a:rPr lang="en-US" sz="2400" b="1"/>
              <a:t>Is it worth it? </a:t>
            </a:r>
          </a:p>
          <a:p>
            <a:pPr lvl="1"/>
            <a:r>
              <a:rPr lang="en-US" sz="2400" b="1"/>
              <a:t>What is loyalty?</a:t>
            </a:r>
          </a:p>
          <a:p>
            <a:pPr lvl="1"/>
            <a:r>
              <a:rPr lang="en-US" sz="2400" b="1"/>
              <a:t>Is there tension between loyalty and honor in Macbeth?  In our own lives?</a:t>
            </a:r>
          </a:p>
          <a:p>
            <a:pPr lvl="1"/>
            <a:r>
              <a:rPr lang="en-US" sz="2400" b="1"/>
              <a:t>Why is defending your honor so hard?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Core Idea of Loyalty…</a:t>
            </a:r>
          </a:p>
        </p:txBody>
      </p:sp>
      <p:sp>
        <p:nvSpPr>
          <p:cNvPr id="19459" name="Rectangle 3"/>
          <p:cNvSpPr>
            <a:spLocks noGrp="1" noChangeArrowheads="1"/>
          </p:cNvSpPr>
          <p:nvPr>
            <p:ph type="body" idx="1"/>
          </p:nvPr>
        </p:nvSpPr>
        <p:spPr/>
        <p:txBody>
          <a:bodyPr/>
          <a:lstStyle/>
          <a:p>
            <a:r>
              <a:rPr lang="en-US"/>
              <a:t>Involves inescapable dilemmas, because loyalties invariably collide.  </a:t>
            </a:r>
          </a:p>
          <a:p>
            <a:r>
              <a:rPr lang="en-US"/>
              <a:t>Learning that does not penetrate to the core of what is vital about an idea yields abstract, alien, and uninteresting lessons.</a:t>
            </a:r>
          </a:p>
        </p:txBody>
      </p:sp>
      <p:sp>
        <p:nvSpPr>
          <p:cNvPr id="19460" name="Text Box 4"/>
          <p:cNvSpPr txBox="1">
            <a:spLocks noChangeArrowheads="1"/>
          </p:cNvSpPr>
          <p:nvPr/>
        </p:nvSpPr>
        <p:spPr bwMode="auto">
          <a:xfrm>
            <a:off x="7696200" y="6324600"/>
            <a:ext cx="762000" cy="366713"/>
          </a:xfrm>
          <a:prstGeom prst="rect">
            <a:avLst/>
          </a:prstGeom>
          <a:noFill/>
          <a:ln w="9525">
            <a:noFill/>
            <a:miter lim="800000"/>
            <a:headEnd/>
            <a:tailEnd/>
          </a:ln>
          <a:effectLst/>
        </p:spPr>
        <p:txBody>
          <a:bodyPr>
            <a:spAutoFit/>
          </a:bodyPr>
          <a:lstStyle/>
          <a:p>
            <a:pPr algn="ctr">
              <a:spcBef>
                <a:spcPct val="50000"/>
              </a:spcBef>
            </a:pPr>
            <a:r>
              <a:rPr lang="en-US">
                <a:effectLst>
                  <a:outerShdw blurRad="38100" dist="38100" dir="2700000" algn="tl">
                    <a:srgbClr val="C0C0C0"/>
                  </a:outerShdw>
                </a:effectLst>
              </a:rPr>
              <a:t>p.68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a:r>
              <a:rPr lang="en-US"/>
              <a:t>Attributes of “Big Ideas”</a:t>
            </a:r>
          </a:p>
        </p:txBody>
      </p:sp>
      <p:sp>
        <p:nvSpPr>
          <p:cNvPr id="20483" name="Rectangle 3"/>
          <p:cNvSpPr>
            <a:spLocks noGrp="1" noChangeArrowheads="1"/>
          </p:cNvSpPr>
          <p:nvPr>
            <p:ph type="body" idx="1"/>
          </p:nvPr>
        </p:nvSpPr>
        <p:spPr/>
        <p:txBody>
          <a:bodyPr/>
          <a:lstStyle/>
          <a:p>
            <a:r>
              <a:rPr lang="en-US"/>
              <a:t>Broad and Abstract</a:t>
            </a:r>
          </a:p>
          <a:p>
            <a:r>
              <a:rPr lang="en-US"/>
              <a:t>Represented by one or two words</a:t>
            </a:r>
          </a:p>
          <a:p>
            <a:r>
              <a:rPr lang="en-US"/>
              <a:t>Universal in application</a:t>
            </a:r>
          </a:p>
          <a:p>
            <a:r>
              <a:rPr lang="en-US"/>
              <a:t>Timeless</a:t>
            </a:r>
          </a:p>
          <a:p>
            <a:r>
              <a:rPr lang="en-US"/>
              <a:t>Represented by different examples that share common attributes</a:t>
            </a:r>
          </a:p>
        </p:txBody>
      </p:sp>
      <p:sp>
        <p:nvSpPr>
          <p:cNvPr id="20484" name="Text Box 4"/>
          <p:cNvSpPr txBox="1">
            <a:spLocks noChangeArrowheads="1"/>
          </p:cNvSpPr>
          <p:nvPr/>
        </p:nvSpPr>
        <p:spPr bwMode="auto">
          <a:xfrm>
            <a:off x="4572000" y="6400800"/>
            <a:ext cx="4038600" cy="366713"/>
          </a:xfrm>
          <a:prstGeom prst="rect">
            <a:avLst/>
          </a:prstGeom>
          <a:noFill/>
          <a:ln w="9525">
            <a:noFill/>
            <a:miter lim="800000"/>
            <a:headEnd/>
            <a:tailEnd/>
          </a:ln>
          <a:effectLst/>
        </p:spPr>
        <p:txBody>
          <a:bodyPr>
            <a:spAutoFit/>
          </a:bodyPr>
          <a:lstStyle/>
          <a:p>
            <a:pPr algn="ctr">
              <a:spcBef>
                <a:spcPct val="50000"/>
              </a:spcBef>
            </a:pPr>
            <a:r>
              <a:rPr lang="en-US">
                <a:effectLst>
                  <a:outerShdw blurRad="38100" dist="38100" dir="2700000" algn="tl">
                    <a:srgbClr val="C0C0C0"/>
                  </a:outerShdw>
                </a:effectLst>
              </a:rPr>
              <a:t>Lynn Erikson, 2001, p.35</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W &amp; McT define BI’s as…</a:t>
            </a:r>
          </a:p>
        </p:txBody>
      </p:sp>
      <p:sp>
        <p:nvSpPr>
          <p:cNvPr id="21507" name="Rectangle 3"/>
          <p:cNvSpPr>
            <a:spLocks noGrp="1" noChangeArrowheads="1"/>
          </p:cNvSpPr>
          <p:nvPr>
            <p:ph type="body" idx="1"/>
          </p:nvPr>
        </p:nvSpPr>
        <p:spPr/>
        <p:txBody>
          <a:bodyPr/>
          <a:lstStyle/>
          <a:p>
            <a:r>
              <a:rPr lang="en-US"/>
              <a:t>Providing a focusing conceptual lens for any study</a:t>
            </a:r>
          </a:p>
          <a:p>
            <a:r>
              <a:rPr lang="en-US"/>
              <a:t>Providing breadth of meaning by connecting and organizing many facts, skills, and experiences; serving as the linchpin of understanding</a:t>
            </a:r>
          </a:p>
          <a:p>
            <a:r>
              <a:rPr lang="en-US"/>
              <a:t>Pointing to ideas at the heart of expert understanding of the subject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UBD is Goal Directed</a:t>
            </a:r>
          </a:p>
        </p:txBody>
      </p:sp>
      <p:sp>
        <p:nvSpPr>
          <p:cNvPr id="30723" name="Rectangle 3"/>
          <p:cNvSpPr>
            <a:spLocks noGrp="1" noChangeArrowheads="1"/>
          </p:cNvSpPr>
          <p:nvPr>
            <p:ph type="body" idx="1"/>
          </p:nvPr>
        </p:nvSpPr>
        <p:spPr>
          <a:xfrm>
            <a:off x="609600" y="1600200"/>
            <a:ext cx="8001000" cy="4724400"/>
          </a:xfrm>
        </p:spPr>
        <p:txBody>
          <a:bodyPr/>
          <a:lstStyle/>
          <a:p>
            <a:pPr>
              <a:lnSpc>
                <a:spcPct val="90000"/>
              </a:lnSpc>
            </a:pPr>
            <a:r>
              <a:rPr lang="en-US" sz="2400" b="1"/>
              <a:t>We aim for specific results and design backward from them accordingly. </a:t>
            </a:r>
          </a:p>
          <a:p>
            <a:pPr>
              <a:lnSpc>
                <a:spcPct val="90000"/>
              </a:lnSpc>
            </a:pPr>
            <a:r>
              <a:rPr lang="en-US" sz="2400" b="1"/>
              <a:t>The desired results in Stage 1 dictate the nature of the assessment evidence needed in Stage 2 and suggest the types of instruction and learning experiences planned in Stage 3</a:t>
            </a:r>
          </a:p>
          <a:p>
            <a:pPr>
              <a:lnSpc>
                <a:spcPct val="90000"/>
              </a:lnSpc>
            </a:pPr>
            <a:r>
              <a:rPr lang="en-US" sz="2400" b="1"/>
              <a:t>Avoid the “twin sins:” aimless coverage of content, and isolated activities that are merely engaging (at best) while disconnected from intellectual goals in the learners mind.</a:t>
            </a:r>
          </a:p>
          <a:p>
            <a:pPr>
              <a:lnSpc>
                <a:spcPct val="90000"/>
              </a:lnSpc>
            </a:pPr>
            <a:r>
              <a:rPr lang="en-US" sz="2400" b="1"/>
              <a:t>A teacher hasn’t taught until the student has learned, no matter how elegant you think your lesson is. - RJH</a:t>
            </a:r>
          </a:p>
        </p:txBody>
      </p:sp>
      <p:sp>
        <p:nvSpPr>
          <p:cNvPr id="30724" name="Text Box 4"/>
          <p:cNvSpPr txBox="1">
            <a:spLocks noChangeArrowheads="1"/>
          </p:cNvSpPr>
          <p:nvPr/>
        </p:nvSpPr>
        <p:spPr bwMode="auto">
          <a:xfrm>
            <a:off x="7543800" y="6477000"/>
            <a:ext cx="838200" cy="366713"/>
          </a:xfrm>
          <a:prstGeom prst="rect">
            <a:avLst/>
          </a:prstGeom>
          <a:noFill/>
          <a:ln w="9525">
            <a:noFill/>
            <a:miter lim="800000"/>
            <a:headEnd/>
            <a:tailEnd/>
          </a:ln>
          <a:effectLst/>
        </p:spPr>
        <p:txBody>
          <a:bodyPr>
            <a:spAutoFit/>
          </a:bodyPr>
          <a:lstStyle/>
          <a:p>
            <a:pPr algn="ctr">
              <a:spcBef>
                <a:spcPct val="50000"/>
              </a:spcBef>
            </a:pPr>
            <a:r>
              <a:rPr lang="en-US">
                <a:effectLst>
                  <a:outerShdw blurRad="38100" dist="38100" dir="2700000" algn="tl">
                    <a:srgbClr val="C0C0C0"/>
                  </a:outerShdw>
                </a:effectLst>
              </a:rPr>
              <a:t>p.56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W &amp; McT define BI’s as…</a:t>
            </a:r>
          </a:p>
        </p:txBody>
      </p:sp>
      <p:sp>
        <p:nvSpPr>
          <p:cNvPr id="22531" name="Rectangle 3"/>
          <p:cNvSpPr>
            <a:spLocks noGrp="1" noChangeArrowheads="1"/>
          </p:cNvSpPr>
          <p:nvPr>
            <p:ph type="body" idx="1"/>
          </p:nvPr>
        </p:nvSpPr>
        <p:spPr>
          <a:xfrm>
            <a:off x="609600" y="1600200"/>
            <a:ext cx="8077200" cy="4876800"/>
          </a:xfrm>
        </p:spPr>
        <p:txBody>
          <a:bodyPr/>
          <a:lstStyle/>
          <a:p>
            <a:pPr>
              <a:lnSpc>
                <a:spcPct val="90000"/>
              </a:lnSpc>
            </a:pPr>
            <a:r>
              <a:rPr lang="en-US"/>
              <a:t>Requiring “uncoverage” because its meaning or value is rarely obvious to the learner, is counterintuitive or prone to misunderstanding</a:t>
            </a:r>
          </a:p>
          <a:p>
            <a:pPr>
              <a:lnSpc>
                <a:spcPct val="90000"/>
              </a:lnSpc>
            </a:pPr>
            <a:r>
              <a:rPr lang="en-US"/>
              <a:t>Having great transfer value: applying to many other inquiries and issues  over time – “horizontally” (across subjects) and “vertically” (through the years and in later courses) in the curriculum and out of school.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3800"/>
              <a:t>W &amp; McT define BI’s, and finally…</a:t>
            </a:r>
          </a:p>
        </p:txBody>
      </p:sp>
      <p:sp>
        <p:nvSpPr>
          <p:cNvPr id="23555" name="Rectangle 3"/>
          <p:cNvSpPr>
            <a:spLocks noGrp="1" noChangeArrowheads="1"/>
          </p:cNvSpPr>
          <p:nvPr>
            <p:ph type="body" idx="1"/>
          </p:nvPr>
        </p:nvSpPr>
        <p:spPr>
          <a:xfrm>
            <a:off x="609600" y="1371600"/>
            <a:ext cx="8077200" cy="4876800"/>
          </a:xfrm>
        </p:spPr>
        <p:txBody>
          <a:bodyPr/>
          <a:lstStyle/>
          <a:p>
            <a:pPr>
              <a:lnSpc>
                <a:spcPct val="90000"/>
              </a:lnSpc>
            </a:pPr>
            <a:r>
              <a:rPr lang="en-US" sz="2800"/>
              <a:t>A BI is not merely “big” by virtue of its intellectual scope.  IT has to have pedagogical power; and, most notably, be helpful in making new, unfamiliar ideas seem more familiar</a:t>
            </a:r>
          </a:p>
          <a:p>
            <a:pPr>
              <a:lnSpc>
                <a:spcPct val="90000"/>
              </a:lnSpc>
            </a:pPr>
            <a:r>
              <a:rPr lang="en-US" sz="2800"/>
              <a:t>A BI is not another fact or vague abstraction but a conceptual tool for sharpening thinking, connecting discrepant pieces of knowledge, and equipping learners for transferable applications</a:t>
            </a:r>
          </a:p>
          <a:p>
            <a:pPr>
              <a:lnSpc>
                <a:spcPct val="90000"/>
              </a:lnSpc>
            </a:pPr>
            <a:r>
              <a:rPr lang="en-US" sz="2800"/>
              <a:t>What “big idea” has helped you thus far in making new, unfamiliar ideas seem more familiar?</a:t>
            </a:r>
          </a:p>
          <a:p>
            <a:pPr>
              <a:lnSpc>
                <a:spcPct val="90000"/>
              </a:lnSpc>
            </a:pPr>
            <a:endParaRPr lang="en-US" sz="28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BI’s typically manifest</a:t>
            </a:r>
          </a:p>
        </p:txBody>
      </p:sp>
      <p:sp>
        <p:nvSpPr>
          <p:cNvPr id="26627" name="Rectangle 3"/>
          <p:cNvSpPr>
            <a:spLocks noGrp="1" noChangeArrowheads="1"/>
          </p:cNvSpPr>
          <p:nvPr>
            <p:ph type="body" idx="1"/>
          </p:nvPr>
        </p:nvSpPr>
        <p:spPr/>
        <p:txBody>
          <a:bodyPr/>
          <a:lstStyle/>
          <a:p>
            <a:pPr>
              <a:lnSpc>
                <a:spcPct val="90000"/>
              </a:lnSpc>
            </a:pPr>
            <a:r>
              <a:rPr lang="en-US"/>
              <a:t>Concept</a:t>
            </a:r>
          </a:p>
          <a:p>
            <a:pPr>
              <a:lnSpc>
                <a:spcPct val="90000"/>
              </a:lnSpc>
            </a:pPr>
            <a:r>
              <a:rPr lang="en-US"/>
              <a:t>Theme</a:t>
            </a:r>
          </a:p>
          <a:p>
            <a:pPr>
              <a:lnSpc>
                <a:spcPct val="90000"/>
              </a:lnSpc>
            </a:pPr>
            <a:r>
              <a:rPr lang="en-US"/>
              <a:t>Ongoing debate and point of view</a:t>
            </a:r>
          </a:p>
          <a:p>
            <a:pPr>
              <a:lnSpc>
                <a:spcPct val="90000"/>
              </a:lnSpc>
            </a:pPr>
            <a:r>
              <a:rPr lang="en-US"/>
              <a:t>Paradox</a:t>
            </a:r>
          </a:p>
          <a:p>
            <a:pPr>
              <a:lnSpc>
                <a:spcPct val="90000"/>
              </a:lnSpc>
            </a:pPr>
            <a:r>
              <a:rPr lang="en-US"/>
              <a:t>Theory</a:t>
            </a:r>
          </a:p>
          <a:p>
            <a:pPr>
              <a:lnSpc>
                <a:spcPct val="90000"/>
              </a:lnSpc>
            </a:pPr>
            <a:r>
              <a:rPr lang="en-US"/>
              <a:t>Underlying assumption</a:t>
            </a:r>
          </a:p>
          <a:p>
            <a:pPr>
              <a:lnSpc>
                <a:spcPct val="90000"/>
              </a:lnSpc>
            </a:pPr>
            <a:r>
              <a:rPr lang="en-US"/>
              <a:t>Recurring question</a:t>
            </a:r>
          </a:p>
          <a:p>
            <a:pPr>
              <a:lnSpc>
                <a:spcPct val="90000"/>
              </a:lnSpc>
            </a:pPr>
            <a:r>
              <a:rPr lang="en-US"/>
              <a:t>Understanding or Principle</a:t>
            </a:r>
          </a:p>
        </p:txBody>
      </p:sp>
      <p:sp>
        <p:nvSpPr>
          <p:cNvPr id="26628" name="Text Box 4"/>
          <p:cNvSpPr txBox="1">
            <a:spLocks noChangeArrowheads="1"/>
          </p:cNvSpPr>
          <p:nvPr/>
        </p:nvSpPr>
        <p:spPr bwMode="auto">
          <a:xfrm>
            <a:off x="7239000" y="6400800"/>
            <a:ext cx="1295400" cy="366713"/>
          </a:xfrm>
          <a:prstGeom prst="rect">
            <a:avLst/>
          </a:prstGeom>
          <a:noFill/>
          <a:ln w="9525">
            <a:noFill/>
            <a:miter lim="800000"/>
            <a:headEnd/>
            <a:tailEnd/>
          </a:ln>
          <a:effectLst/>
        </p:spPr>
        <p:txBody>
          <a:bodyPr>
            <a:spAutoFit/>
          </a:bodyPr>
          <a:lstStyle/>
          <a:p>
            <a:pPr algn="ctr">
              <a:spcBef>
                <a:spcPct val="50000"/>
              </a:spcBef>
            </a:pPr>
            <a:r>
              <a:rPr lang="en-US">
                <a:effectLst>
                  <a:outerShdw blurRad="38100" dist="38100" dir="2700000" algn="tl">
                    <a:srgbClr val="C0C0C0"/>
                  </a:outerShdw>
                </a:effectLst>
              </a:rPr>
              <a:t>p.70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A Prioritizing Framework</a:t>
            </a:r>
          </a:p>
        </p:txBody>
      </p:sp>
      <p:sp>
        <p:nvSpPr>
          <p:cNvPr id="27651" name="Rectangle 3"/>
          <p:cNvSpPr>
            <a:spLocks noGrp="1" noChangeArrowheads="1"/>
          </p:cNvSpPr>
          <p:nvPr>
            <p:ph type="body" idx="1"/>
          </p:nvPr>
        </p:nvSpPr>
        <p:spPr/>
        <p:txBody>
          <a:bodyPr/>
          <a:lstStyle/>
          <a:p>
            <a:pPr>
              <a:lnSpc>
                <a:spcPct val="80000"/>
              </a:lnSpc>
            </a:pPr>
            <a:r>
              <a:rPr lang="en-US" sz="2800"/>
              <a:t>What  content is worth being familiar with?</a:t>
            </a:r>
          </a:p>
          <a:p>
            <a:pPr>
              <a:lnSpc>
                <a:spcPct val="80000"/>
              </a:lnSpc>
            </a:pPr>
            <a:r>
              <a:rPr lang="en-US" sz="2800"/>
              <a:t>What content is important to know and do?</a:t>
            </a:r>
          </a:p>
          <a:p>
            <a:pPr>
              <a:lnSpc>
                <a:spcPct val="80000"/>
              </a:lnSpc>
            </a:pPr>
            <a:r>
              <a:rPr lang="en-US" sz="2800"/>
              <a:t>What are the Big Ideas and Core Tasks? </a:t>
            </a:r>
          </a:p>
          <a:p>
            <a:pPr>
              <a:lnSpc>
                <a:spcPct val="80000"/>
              </a:lnSpc>
            </a:pPr>
            <a:endParaRPr lang="en-US" sz="2800"/>
          </a:p>
          <a:p>
            <a:pPr>
              <a:lnSpc>
                <a:spcPct val="80000"/>
              </a:lnSpc>
            </a:pPr>
            <a:endParaRPr lang="en-US" sz="2800"/>
          </a:p>
          <a:p>
            <a:pPr>
              <a:lnSpc>
                <a:spcPct val="80000"/>
              </a:lnSpc>
            </a:pPr>
            <a:r>
              <a:rPr lang="en-US" sz="2800" i="1"/>
              <a:t>See Figure 3.3.  </a:t>
            </a:r>
            <a:r>
              <a:rPr lang="en-US" sz="2800" i="1">
                <a:solidFill>
                  <a:schemeClr val="folHlink"/>
                </a:solidFill>
              </a:rPr>
              <a:t>Upon reflection, what priorities have you noticed thus far in UBD and how might you use them to reframe your instruction?</a:t>
            </a:r>
            <a:endParaRPr lang="en-US" sz="2800">
              <a:solidFill>
                <a:schemeClr val="folHlink"/>
              </a:solidFill>
            </a:endParaRPr>
          </a:p>
          <a:p>
            <a:pPr>
              <a:lnSpc>
                <a:spcPct val="80000"/>
              </a:lnSpc>
            </a:pPr>
            <a:r>
              <a:rPr lang="en-US" sz="2800"/>
              <a:t>See “</a:t>
            </a:r>
            <a:r>
              <a:rPr lang="en-US" sz="2800" i="1"/>
              <a:t>More tips for finding big ideas</a:t>
            </a:r>
            <a:r>
              <a:rPr lang="en-US" sz="2800"/>
              <a:t>” pp.73-78</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ctr"/>
            <a:r>
              <a:rPr lang="en-US"/>
              <a:t>Framing Goals for Transfer</a:t>
            </a:r>
          </a:p>
        </p:txBody>
      </p:sp>
      <p:sp>
        <p:nvSpPr>
          <p:cNvPr id="28675" name="Rectangle 3"/>
          <p:cNvSpPr>
            <a:spLocks noGrp="1" noChangeArrowheads="1"/>
          </p:cNvSpPr>
          <p:nvPr>
            <p:ph type="body" idx="1"/>
          </p:nvPr>
        </p:nvSpPr>
        <p:spPr/>
        <p:txBody>
          <a:bodyPr/>
          <a:lstStyle/>
          <a:p>
            <a:pPr>
              <a:lnSpc>
                <a:spcPct val="90000"/>
              </a:lnSpc>
            </a:pPr>
            <a:r>
              <a:rPr lang="en-US" i="1"/>
              <a:t>Core tasks </a:t>
            </a:r>
            <a:r>
              <a:rPr lang="en-US"/>
              <a:t>are the most important performance demands in any field</a:t>
            </a:r>
          </a:p>
          <a:p>
            <a:pPr>
              <a:lnSpc>
                <a:spcPct val="90000"/>
              </a:lnSpc>
            </a:pPr>
            <a:r>
              <a:rPr lang="en-US" i="1"/>
              <a:t>Core tasks </a:t>
            </a:r>
            <a:r>
              <a:rPr lang="en-US"/>
              <a:t>are authentic and involve realistic situations</a:t>
            </a:r>
          </a:p>
          <a:p>
            <a:pPr>
              <a:lnSpc>
                <a:spcPct val="90000"/>
              </a:lnSpc>
            </a:pPr>
            <a:r>
              <a:rPr lang="en-US" i="1"/>
              <a:t>Core tasks </a:t>
            </a:r>
            <a:r>
              <a:rPr lang="en-US"/>
              <a:t>are contextually aligned to real-world opportunities and difficulties</a:t>
            </a:r>
          </a:p>
          <a:p>
            <a:pPr>
              <a:lnSpc>
                <a:spcPct val="90000"/>
              </a:lnSpc>
            </a:pPr>
            <a:r>
              <a:rPr lang="en-US" i="1"/>
              <a:t>Core tasks </a:t>
            </a:r>
            <a:r>
              <a:rPr lang="en-US"/>
              <a:t>reflect the transfer with big ideas sought over time.  They are not merely interesting assessments.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ctr"/>
            <a:r>
              <a:rPr lang="en-US"/>
              <a:t>Framing Goals for Transfer</a:t>
            </a:r>
          </a:p>
        </p:txBody>
      </p:sp>
      <p:sp>
        <p:nvSpPr>
          <p:cNvPr id="35843" name="Rectangle 3"/>
          <p:cNvSpPr>
            <a:spLocks noGrp="1" noChangeArrowheads="1"/>
          </p:cNvSpPr>
          <p:nvPr>
            <p:ph type="body" idx="1"/>
          </p:nvPr>
        </p:nvSpPr>
        <p:spPr>
          <a:xfrm>
            <a:off x="609600" y="1600200"/>
            <a:ext cx="7924800" cy="4648200"/>
          </a:xfrm>
        </p:spPr>
        <p:txBody>
          <a:bodyPr/>
          <a:lstStyle/>
          <a:p>
            <a:pPr>
              <a:lnSpc>
                <a:spcPct val="90000"/>
              </a:lnSpc>
            </a:pPr>
            <a:r>
              <a:rPr lang="en-US" sz="2800" i="1"/>
              <a:t>Core tasks </a:t>
            </a:r>
            <a:r>
              <a:rPr lang="en-US" sz="2800"/>
              <a:t>with authentic challenges embody our educational aims:</a:t>
            </a:r>
          </a:p>
          <a:p>
            <a:pPr lvl="1">
              <a:lnSpc>
                <a:spcPct val="90000"/>
              </a:lnSpc>
            </a:pPr>
            <a:r>
              <a:rPr lang="en-US" sz="2400"/>
              <a:t>The goal of school is fluent and effective performance in the world, not mere verbal or physical response to narrow prompts</a:t>
            </a:r>
          </a:p>
          <a:p>
            <a:pPr lvl="1">
              <a:lnSpc>
                <a:spcPct val="90000"/>
              </a:lnSpc>
            </a:pPr>
            <a:r>
              <a:rPr lang="en-US" sz="2400"/>
              <a:t>Transfer, reflective of understanding, involves expertly addressing authentic challenges at core tasks, where content is a means.</a:t>
            </a:r>
          </a:p>
          <a:p>
            <a:pPr lvl="1">
              <a:lnSpc>
                <a:spcPct val="90000"/>
              </a:lnSpc>
            </a:pPr>
            <a:r>
              <a:rPr lang="en-US" sz="2400"/>
              <a:t>Successful transfer  means that students can perform well with minimal hand-holding, guidance, or cueing by teachers</a:t>
            </a:r>
          </a:p>
          <a:p>
            <a:pPr lvl="1">
              <a:lnSpc>
                <a:spcPct val="90000"/>
              </a:lnSpc>
              <a:buFont typeface="Wingdings" pitchFamily="2" charset="2"/>
              <a:buNone/>
            </a:pPr>
            <a:r>
              <a:rPr lang="en-US" sz="240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a:r>
              <a:rPr lang="en-US"/>
              <a:t>Framing Goals for Transfer</a:t>
            </a:r>
          </a:p>
        </p:txBody>
      </p:sp>
      <p:sp>
        <p:nvSpPr>
          <p:cNvPr id="36867" name="Rectangle 3"/>
          <p:cNvSpPr>
            <a:spLocks noGrp="1" noChangeArrowheads="1"/>
          </p:cNvSpPr>
          <p:nvPr>
            <p:ph type="body" idx="1"/>
          </p:nvPr>
        </p:nvSpPr>
        <p:spPr>
          <a:xfrm>
            <a:off x="609600" y="1600200"/>
            <a:ext cx="7924800" cy="4648200"/>
          </a:xfrm>
        </p:spPr>
        <p:txBody>
          <a:bodyPr/>
          <a:lstStyle/>
          <a:p>
            <a:r>
              <a:rPr lang="en-US"/>
              <a:t>A challenge of reading a text is to gain an understanding of what the text might mean, despite the obstacles of ones ABBA’s, limited tools and experience as a reader</a:t>
            </a:r>
          </a:p>
          <a:p>
            <a:r>
              <a:rPr lang="en-US"/>
              <a:t>A challenge in music is to turn a complex set of instructions onto a fluent and moving whole, more than just the sum of the notes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a:r>
              <a:rPr lang="en-US"/>
              <a:t>Framing Goals for Transfer</a:t>
            </a:r>
          </a:p>
        </p:txBody>
      </p:sp>
      <p:sp>
        <p:nvSpPr>
          <p:cNvPr id="37891" name="Rectangle 3"/>
          <p:cNvSpPr>
            <a:spLocks noGrp="1" noChangeArrowheads="1"/>
          </p:cNvSpPr>
          <p:nvPr>
            <p:ph type="body" idx="1"/>
          </p:nvPr>
        </p:nvSpPr>
        <p:spPr>
          <a:xfrm>
            <a:off x="609600" y="1600200"/>
            <a:ext cx="7924800" cy="4648200"/>
          </a:xfrm>
        </p:spPr>
        <p:txBody>
          <a:bodyPr/>
          <a:lstStyle/>
          <a:p>
            <a:r>
              <a:rPr lang="en-US"/>
              <a:t>A challenge in studying another language is to successfully translate meaning idiomatically, not just do a 1 to 1 translation of each word</a:t>
            </a:r>
          </a:p>
          <a:p>
            <a:r>
              <a:rPr lang="en-US"/>
              <a:t>Your turn </a:t>
            </a:r>
            <a:r>
              <a:rPr lang="en-US">
                <a:sym typeface="Wingdings" pitchFamily="2" charset="2"/>
              </a:rPr>
              <a:t></a:t>
            </a: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Transfer Demand/Degree of Cue</a:t>
            </a:r>
          </a:p>
        </p:txBody>
      </p:sp>
      <p:sp>
        <p:nvSpPr>
          <p:cNvPr id="38915" name="Rectangle 3"/>
          <p:cNvSpPr>
            <a:spLocks noGrp="1" noChangeArrowheads="1"/>
          </p:cNvSpPr>
          <p:nvPr>
            <p:ph type="body" idx="1"/>
          </p:nvPr>
        </p:nvSpPr>
        <p:spPr/>
        <p:txBody>
          <a:bodyPr/>
          <a:lstStyle/>
          <a:p>
            <a:pPr>
              <a:lnSpc>
                <a:spcPct val="90000"/>
              </a:lnSpc>
            </a:pPr>
            <a:r>
              <a:rPr lang="en-US" sz="2800"/>
              <a:t>4.	The task looks unfamiliar, even odd or puzzling, and is presented without cues as to how to approach or solve it.  Success depends on “far transfer.”</a:t>
            </a:r>
          </a:p>
          <a:p>
            <a:pPr>
              <a:lnSpc>
                <a:spcPct val="90000"/>
              </a:lnSpc>
            </a:pPr>
            <a:r>
              <a:rPr lang="en-US" sz="2800"/>
              <a:t>3.	 The task looks unfamiliar but is presented with clues or cues meant to suggest the approach or content called for  (or to narrow the options considerably).  Success depends on realizing what recent learning applies in this somewhat ambiguous or different scenario – “near transfer.”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Transfer Demand/Degree of Cue</a:t>
            </a:r>
          </a:p>
        </p:txBody>
      </p:sp>
      <p:sp>
        <p:nvSpPr>
          <p:cNvPr id="39939" name="Rectangle 3"/>
          <p:cNvSpPr>
            <a:spLocks noGrp="1" noChangeArrowheads="1"/>
          </p:cNvSpPr>
          <p:nvPr>
            <p:ph type="body" idx="1"/>
          </p:nvPr>
        </p:nvSpPr>
        <p:spPr/>
        <p:txBody>
          <a:bodyPr/>
          <a:lstStyle/>
          <a:p>
            <a:pPr>
              <a:lnSpc>
                <a:spcPct val="90000"/>
              </a:lnSpc>
            </a:pPr>
            <a:r>
              <a:rPr lang="en-US" sz="2800"/>
              <a:t>2.	The task is presented with explicit reference to ideas, topics, or tasks previously studied, but no reference is made to the specific rule or formula that applies.  Minimal transfer is requires.  Success requires recognition and application of which rule applies and uses it.</a:t>
            </a:r>
          </a:p>
          <a:p>
            <a:pPr>
              <a:lnSpc>
                <a:spcPct val="90000"/>
              </a:lnSpc>
            </a:pPr>
            <a:r>
              <a:rPr lang="en-US" sz="2800"/>
              <a:t>1.	 The task is presented so that the student need only follow directions and use recall and logic to complete it.  No transfer is required – simply a “plug-and play” approach.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See Figure 3.1: Stage 1</a:t>
            </a:r>
          </a:p>
        </p:txBody>
      </p:sp>
      <p:sp>
        <p:nvSpPr>
          <p:cNvPr id="31747" name="Rectangle 3"/>
          <p:cNvSpPr>
            <a:spLocks noGrp="1" noChangeArrowheads="1"/>
          </p:cNvSpPr>
          <p:nvPr>
            <p:ph type="body" idx="1"/>
          </p:nvPr>
        </p:nvSpPr>
        <p:spPr/>
        <p:txBody>
          <a:bodyPr/>
          <a:lstStyle/>
          <a:p>
            <a:r>
              <a:rPr lang="en-US" sz="2800"/>
              <a:t>Established Goals </a:t>
            </a:r>
          </a:p>
          <a:p>
            <a:pPr lvl="1"/>
            <a:r>
              <a:rPr lang="en-US" sz="2400"/>
              <a:t>Content standards, course/program objectives, learning outcomes</a:t>
            </a:r>
          </a:p>
          <a:p>
            <a:r>
              <a:rPr lang="en-US" sz="2800"/>
              <a:t>Desired Understandings</a:t>
            </a:r>
          </a:p>
          <a:p>
            <a:pPr lvl="1"/>
            <a:r>
              <a:rPr lang="en-US" sz="2400"/>
              <a:t>Enduring Understandings based upon Transferable big ideas that set the </a:t>
            </a:r>
            <a:r>
              <a:rPr lang="en-US" sz="2400" i="1"/>
              <a:t>context</a:t>
            </a:r>
            <a:r>
              <a:rPr lang="en-US" sz="2400"/>
              <a:t> for content meaning, facts and skills</a:t>
            </a:r>
          </a:p>
          <a:p>
            <a:r>
              <a:rPr lang="en-US" sz="2800"/>
              <a:t>Essential Questions</a:t>
            </a:r>
          </a:p>
          <a:p>
            <a:pPr lvl="1"/>
            <a:r>
              <a:rPr lang="en-US" sz="2400"/>
              <a:t>Frame EQ’s to guide student inquiry and focus instruction on the important ideas in the content</a:t>
            </a:r>
          </a:p>
        </p:txBody>
      </p:sp>
      <p:sp>
        <p:nvSpPr>
          <p:cNvPr id="31748" name="Text Box 4"/>
          <p:cNvSpPr txBox="1">
            <a:spLocks noChangeArrowheads="1"/>
          </p:cNvSpPr>
          <p:nvPr/>
        </p:nvSpPr>
        <p:spPr bwMode="auto">
          <a:xfrm>
            <a:off x="7010400" y="6324600"/>
            <a:ext cx="990600" cy="366713"/>
          </a:xfrm>
          <a:prstGeom prst="rect">
            <a:avLst/>
          </a:prstGeom>
          <a:noFill/>
          <a:ln w="9525">
            <a:noFill/>
            <a:miter lim="800000"/>
            <a:headEnd/>
            <a:tailEnd/>
          </a:ln>
          <a:effectLst/>
        </p:spPr>
        <p:txBody>
          <a:bodyPr>
            <a:spAutoFit/>
          </a:bodyPr>
          <a:lstStyle/>
          <a:p>
            <a:pPr algn="ctr">
              <a:spcBef>
                <a:spcPct val="50000"/>
              </a:spcBef>
            </a:pPr>
            <a:r>
              <a:rPr lang="en-US">
                <a:effectLst>
                  <a:outerShdw blurRad="38100" dist="38100" dir="2700000" algn="tl">
                    <a:srgbClr val="C0C0C0"/>
                  </a:outerShdw>
                </a:effectLst>
              </a:rPr>
              <a:t>p.57</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Transfer Demand/Degree of Cue</a:t>
            </a:r>
          </a:p>
        </p:txBody>
      </p:sp>
      <p:sp>
        <p:nvSpPr>
          <p:cNvPr id="41987" name="Rectangle 3"/>
          <p:cNvSpPr>
            <a:spLocks noGrp="1" noChangeArrowheads="1"/>
          </p:cNvSpPr>
          <p:nvPr>
            <p:ph type="body" idx="1"/>
          </p:nvPr>
        </p:nvSpPr>
        <p:spPr/>
        <p:txBody>
          <a:bodyPr/>
          <a:lstStyle/>
          <a:p>
            <a:r>
              <a:rPr lang="en-US"/>
              <a:t>Challenging tasks at the core of a subject can clearly help us prioritize our aims if we think of them as organizing clusters of related knowledge and skill</a:t>
            </a:r>
          </a:p>
          <a:p>
            <a:r>
              <a:rPr lang="en-US"/>
              <a:t>They would be the performance equivalent of Phenix’s “</a:t>
            </a:r>
            <a:r>
              <a:rPr lang="en-US" i="1"/>
              <a:t>representative ideas</a:t>
            </a:r>
            <a:r>
              <a:rPr lang="en-US"/>
              <a:t>” in each field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Transfer Demand/Degree of Cue</a:t>
            </a:r>
          </a:p>
        </p:txBody>
      </p:sp>
      <p:sp>
        <p:nvSpPr>
          <p:cNvPr id="43011" name="Rectangle 3"/>
          <p:cNvSpPr>
            <a:spLocks noGrp="1" noChangeArrowheads="1"/>
          </p:cNvSpPr>
          <p:nvPr>
            <p:ph type="body" idx="1"/>
          </p:nvPr>
        </p:nvSpPr>
        <p:spPr/>
        <p:txBody>
          <a:bodyPr/>
          <a:lstStyle/>
          <a:p>
            <a:pPr>
              <a:lnSpc>
                <a:spcPct val="90000"/>
              </a:lnSpc>
            </a:pPr>
            <a:r>
              <a:rPr lang="en-US"/>
              <a:t>Core tasks embody:</a:t>
            </a:r>
          </a:p>
          <a:p>
            <a:pPr lvl="1">
              <a:lnSpc>
                <a:spcPct val="90000"/>
              </a:lnSpc>
            </a:pPr>
            <a:r>
              <a:rPr lang="en-US"/>
              <a:t>Key state and local standards and goals</a:t>
            </a:r>
          </a:p>
          <a:p>
            <a:pPr lvl="1">
              <a:lnSpc>
                <a:spcPct val="90000"/>
              </a:lnSpc>
            </a:pPr>
            <a:r>
              <a:rPr lang="en-US"/>
              <a:t>Are related to Stage 1 </a:t>
            </a:r>
          </a:p>
          <a:p>
            <a:pPr lvl="1">
              <a:lnSpc>
                <a:spcPct val="90000"/>
              </a:lnSpc>
            </a:pPr>
            <a:r>
              <a:rPr lang="en-US"/>
              <a:t>Specify the conditions that any proposed assessment must meet in Stage 2</a:t>
            </a:r>
          </a:p>
          <a:p>
            <a:pPr lvl="1">
              <a:lnSpc>
                <a:spcPct val="90000"/>
              </a:lnSpc>
            </a:pPr>
            <a:r>
              <a:rPr lang="en-US"/>
              <a:t>Clarity that makes it far more likely that our goals will be intellectually vital and coherent</a:t>
            </a:r>
          </a:p>
          <a:p>
            <a:pPr lvl="1">
              <a:lnSpc>
                <a:spcPct val="90000"/>
              </a:lnSpc>
            </a:pPr>
            <a:r>
              <a:rPr lang="en-US"/>
              <a:t>Academic goals setting process should mirror authentic performance-based goals in the arts, athletics, or carpentry.</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Hey, where the hell is Bob?</a:t>
            </a:r>
          </a:p>
        </p:txBody>
      </p:sp>
      <p:sp>
        <p:nvSpPr>
          <p:cNvPr id="44035" name="Rectangle 3"/>
          <p:cNvSpPr>
            <a:spLocks noGrp="1" noChangeArrowheads="1"/>
          </p:cNvSpPr>
          <p:nvPr>
            <p:ph type="body" idx="1"/>
          </p:nvPr>
        </p:nvSpPr>
        <p:spPr/>
        <p:txBody>
          <a:bodyPr/>
          <a:lstStyle/>
          <a:p>
            <a:r>
              <a:rPr lang="en-US"/>
              <a:t>See what Bob is up to?  </a:t>
            </a:r>
          </a:p>
          <a:p>
            <a:r>
              <a:rPr lang="en-US"/>
              <a:t>What about his journey resonates with you?</a:t>
            </a:r>
          </a:p>
          <a:p>
            <a:r>
              <a:rPr lang="en-US"/>
              <a:t>What questions are raised?</a:t>
            </a:r>
          </a:p>
          <a:p>
            <a:r>
              <a:rPr lang="en-US"/>
              <a:t>What “aha” moments have occurred?</a:t>
            </a:r>
          </a:p>
        </p:txBody>
      </p:sp>
      <p:sp>
        <p:nvSpPr>
          <p:cNvPr id="44036" name="Text Box 4"/>
          <p:cNvSpPr txBox="1">
            <a:spLocks noChangeArrowheads="1"/>
          </p:cNvSpPr>
          <p:nvPr/>
        </p:nvSpPr>
        <p:spPr bwMode="auto">
          <a:xfrm>
            <a:off x="8077200" y="6400800"/>
            <a:ext cx="762000" cy="366713"/>
          </a:xfrm>
          <a:prstGeom prst="rect">
            <a:avLst/>
          </a:prstGeom>
          <a:noFill/>
          <a:ln w="9525">
            <a:noFill/>
            <a:miter lim="800000"/>
            <a:headEnd/>
            <a:tailEnd/>
          </a:ln>
          <a:effectLst/>
        </p:spPr>
        <p:txBody>
          <a:bodyPr>
            <a:spAutoFit/>
          </a:bodyPr>
          <a:lstStyle/>
          <a:p>
            <a:pPr>
              <a:spcBef>
                <a:spcPct val="50000"/>
              </a:spcBef>
            </a:pPr>
            <a:r>
              <a:rPr lang="en-US"/>
              <a:t>p.81</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Transfer Demand/Degree of Cue</a:t>
            </a:r>
          </a:p>
        </p:txBody>
      </p:sp>
      <p:sp>
        <p:nvSpPr>
          <p:cNvPr id="40963" name="Rectangle 3"/>
          <p:cNvSpPr>
            <a:spLocks noGrp="1" noChangeArrowheads="1"/>
          </p:cNvSpPr>
          <p:nvPr>
            <p:ph type="body" idx="1"/>
          </p:nvPr>
        </p:nvSpPr>
        <p:spPr/>
        <p:txBody>
          <a:bodyPr/>
          <a:lstStyle/>
          <a:p>
            <a:r>
              <a:rPr lang="en-US" sz="2800"/>
              <a:t>What transfer/cue demand is required of your NCATE assignment? </a:t>
            </a:r>
          </a:p>
          <a:p>
            <a:r>
              <a:rPr lang="en-US" sz="2800"/>
              <a:t>What transfer/cue demand is required of your classroom assignments?</a:t>
            </a:r>
          </a:p>
          <a:p>
            <a:endParaRPr lang="en-US" sz="2800"/>
          </a:p>
          <a:p>
            <a:endParaRPr lang="en-US" sz="2800"/>
          </a:p>
          <a:p>
            <a:endParaRPr lang="en-US" sz="2800"/>
          </a:p>
          <a:p>
            <a:pPr algn="ctr">
              <a:buFont typeface="Wingdings" pitchFamily="2" charset="2"/>
              <a:buNone/>
            </a:pPr>
            <a:r>
              <a:rPr lang="en-US" sz="2800">
                <a:solidFill>
                  <a:srgbClr val="FF3300"/>
                </a:solidFill>
              </a:rPr>
              <a:t>No wonder we and our students are struggling in the “real world!”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box(in)">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circle(in)">
                                      <p:cBhvr>
                                        <p:cTn id="12" dur="20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0963">
                                            <p:txEl>
                                              <p:pRg st="5" end="5"/>
                                            </p:txEl>
                                          </p:spTgt>
                                        </p:tgtEl>
                                        <p:attrNameLst>
                                          <p:attrName>style.visibility</p:attrName>
                                        </p:attrNameLst>
                                      </p:cBhvr>
                                      <p:to>
                                        <p:strVal val="visible"/>
                                      </p:to>
                                    </p:set>
                                    <p:anim calcmode="lin" valueType="num">
                                      <p:cBhvr additive="base">
                                        <p:cTn id="17" dur="500" fill="hold"/>
                                        <p:tgtEl>
                                          <p:spTgt spid="4096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096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See Figure 3.1: Stage 1 </a:t>
            </a:r>
            <a:r>
              <a:rPr lang="en-US" sz="2800"/>
              <a:t>continued</a:t>
            </a:r>
          </a:p>
        </p:txBody>
      </p:sp>
      <p:sp>
        <p:nvSpPr>
          <p:cNvPr id="32771" name="Rectangle 3"/>
          <p:cNvSpPr>
            <a:spLocks noGrp="1" noChangeArrowheads="1"/>
          </p:cNvSpPr>
          <p:nvPr>
            <p:ph type="body" idx="1"/>
          </p:nvPr>
        </p:nvSpPr>
        <p:spPr/>
        <p:txBody>
          <a:bodyPr/>
          <a:lstStyle/>
          <a:p>
            <a:r>
              <a:rPr lang="en-US"/>
              <a:t>Key Knowledge/skills students will acquire</a:t>
            </a:r>
          </a:p>
          <a:p>
            <a:pPr lvl="1"/>
            <a:r>
              <a:rPr lang="en-US"/>
              <a:t>Targeted knowledge can be three kinds</a:t>
            </a:r>
          </a:p>
          <a:p>
            <a:pPr lvl="2"/>
            <a:r>
              <a:rPr lang="en-US"/>
              <a:t>Building Blocks for desired understandings</a:t>
            </a:r>
          </a:p>
          <a:p>
            <a:pPr lvl="2"/>
            <a:r>
              <a:rPr lang="en-US"/>
              <a:t>Knowledge and skills stated or implied in the goals</a:t>
            </a:r>
          </a:p>
          <a:p>
            <a:pPr lvl="2"/>
            <a:r>
              <a:rPr lang="en-US"/>
              <a:t>Reference “enabling” knowledge and skills needed to perform the complex assessment tasks identified in Stage 2</a:t>
            </a:r>
          </a:p>
        </p:txBody>
      </p:sp>
      <p:sp>
        <p:nvSpPr>
          <p:cNvPr id="32772" name="Text Box 4"/>
          <p:cNvSpPr txBox="1">
            <a:spLocks noChangeArrowheads="1"/>
          </p:cNvSpPr>
          <p:nvPr/>
        </p:nvSpPr>
        <p:spPr bwMode="auto">
          <a:xfrm>
            <a:off x="7010400" y="6324600"/>
            <a:ext cx="990600" cy="366713"/>
          </a:xfrm>
          <a:prstGeom prst="rect">
            <a:avLst/>
          </a:prstGeom>
          <a:noFill/>
          <a:ln w="9525">
            <a:noFill/>
            <a:miter lim="800000"/>
            <a:headEnd/>
            <a:tailEnd/>
          </a:ln>
          <a:effectLst/>
        </p:spPr>
        <p:txBody>
          <a:bodyPr>
            <a:spAutoFit/>
          </a:bodyPr>
          <a:lstStyle/>
          <a:p>
            <a:pPr algn="ctr">
              <a:spcBef>
                <a:spcPct val="50000"/>
              </a:spcBef>
            </a:pPr>
            <a:r>
              <a:rPr lang="en-US">
                <a:effectLst>
                  <a:outerShdw blurRad="38100" dist="38100" dir="2700000" algn="tl">
                    <a:srgbClr val="C0C0C0"/>
                  </a:outerShdw>
                </a:effectLst>
              </a:rPr>
              <a:t>p.57</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Unpacking Standards</a:t>
            </a:r>
          </a:p>
        </p:txBody>
      </p:sp>
      <p:sp>
        <p:nvSpPr>
          <p:cNvPr id="33795" name="Rectangle 3"/>
          <p:cNvSpPr>
            <a:spLocks noGrp="1" noChangeArrowheads="1"/>
          </p:cNvSpPr>
          <p:nvPr>
            <p:ph type="body" idx="1"/>
          </p:nvPr>
        </p:nvSpPr>
        <p:spPr/>
        <p:txBody>
          <a:bodyPr/>
          <a:lstStyle/>
          <a:p>
            <a:r>
              <a:rPr lang="en-US"/>
              <a:t>Common complaint is that there are too many, too big, too small, or too vague</a:t>
            </a:r>
          </a:p>
          <a:p>
            <a:r>
              <a:rPr lang="en-US"/>
              <a:t>Solution:  Unpack the big ideas (GI’s) and core tasks</a:t>
            </a:r>
          </a:p>
          <a:p>
            <a:r>
              <a:rPr lang="en-US"/>
              <a:t>I don’t have the time (wah, wah, wah)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3800"/>
              <a:t>Unpacking World Geography Standard</a:t>
            </a:r>
          </a:p>
        </p:txBody>
      </p:sp>
      <p:sp>
        <p:nvSpPr>
          <p:cNvPr id="8195" name="Rectangle 3"/>
          <p:cNvSpPr>
            <a:spLocks noGrp="1" noChangeArrowheads="1"/>
          </p:cNvSpPr>
          <p:nvPr>
            <p:ph type="body" idx="1"/>
          </p:nvPr>
        </p:nvSpPr>
        <p:spPr>
          <a:xfrm>
            <a:off x="609600" y="2057400"/>
            <a:ext cx="7924800" cy="3962400"/>
          </a:xfrm>
        </p:spPr>
        <p:txBody>
          <a:bodyPr/>
          <a:lstStyle/>
          <a:p>
            <a:r>
              <a:rPr lang="en-US"/>
              <a:t>“The student will analyze the regional development of Asia, Africa, the Middle East, Latin America, and the Caribbean, in terms of physical, economic, and cultural characteristics and historical evolution from 1000 A.D to the present”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3800"/>
              <a:t>Unpacking World Geography Standard Re-framed</a:t>
            </a:r>
          </a:p>
        </p:txBody>
      </p:sp>
      <p:sp>
        <p:nvSpPr>
          <p:cNvPr id="9219" name="Rectangle 3"/>
          <p:cNvSpPr>
            <a:spLocks noGrp="1" noChangeArrowheads="1"/>
          </p:cNvSpPr>
          <p:nvPr>
            <p:ph type="body" idx="1"/>
          </p:nvPr>
        </p:nvSpPr>
        <p:spPr>
          <a:xfrm>
            <a:off x="609600" y="2057400"/>
            <a:ext cx="7924800" cy="3962400"/>
          </a:xfrm>
        </p:spPr>
        <p:txBody>
          <a:bodyPr/>
          <a:lstStyle/>
          <a:p>
            <a:pPr>
              <a:lnSpc>
                <a:spcPct val="90000"/>
              </a:lnSpc>
            </a:pPr>
            <a:r>
              <a:rPr lang="en-US" sz="2800"/>
              <a:t>“The geography, climate, and natural resources of a region influence the lifestyle, culture, and economy of its inhabitants”.   </a:t>
            </a:r>
          </a:p>
          <a:p>
            <a:pPr lvl="1">
              <a:lnSpc>
                <a:spcPct val="90000"/>
              </a:lnSpc>
            </a:pPr>
            <a:r>
              <a:rPr lang="en-US" sz="2400" b="1"/>
              <a:t>Essential Question:  “How does </a:t>
            </a:r>
            <a:r>
              <a:rPr lang="en-US" sz="2400" b="1" i="1"/>
              <a:t>where</a:t>
            </a:r>
            <a:r>
              <a:rPr lang="en-US" sz="2400" b="1"/>
              <a:t> you live influence </a:t>
            </a:r>
            <a:r>
              <a:rPr lang="en-US" sz="2400" b="1" i="1"/>
              <a:t>how</a:t>
            </a:r>
            <a:r>
              <a:rPr lang="en-US" sz="2400" b="1"/>
              <a:t> you live and work?”</a:t>
            </a:r>
          </a:p>
          <a:p>
            <a:pPr>
              <a:lnSpc>
                <a:spcPct val="90000"/>
              </a:lnSpc>
            </a:pPr>
            <a:r>
              <a:rPr lang="en-US" sz="2800"/>
              <a:t>Transferability: Compare the early civilizations of the Indus River Valley and the Huang-He of China .”</a:t>
            </a:r>
          </a:p>
          <a:p>
            <a:pPr>
              <a:lnSpc>
                <a:spcPct val="90000"/>
              </a:lnSpc>
            </a:pPr>
            <a:r>
              <a:rPr lang="en-US" sz="2800"/>
              <a:t>See figure 3.2, p.64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a:r>
              <a:rPr lang="en-US" sz="3800"/>
              <a:t>Unpacking Standards - Research</a:t>
            </a:r>
          </a:p>
        </p:txBody>
      </p:sp>
      <p:sp>
        <p:nvSpPr>
          <p:cNvPr id="10243" name="Rectangle 3"/>
          <p:cNvSpPr>
            <a:spLocks noGrp="1" noChangeArrowheads="1"/>
          </p:cNvSpPr>
          <p:nvPr>
            <p:ph type="body" idx="1"/>
          </p:nvPr>
        </p:nvSpPr>
        <p:spPr>
          <a:xfrm>
            <a:off x="457200" y="1524000"/>
            <a:ext cx="8077200" cy="4495800"/>
          </a:xfrm>
        </p:spPr>
        <p:txBody>
          <a:bodyPr/>
          <a:lstStyle/>
          <a:p>
            <a:r>
              <a:rPr lang="en-US" i="1"/>
              <a:t>How People Learn</a:t>
            </a:r>
            <a:r>
              <a:rPr lang="en-US"/>
              <a:t> (Bransford, Brown, &amp; Cocking, 2000)</a:t>
            </a:r>
          </a:p>
          <a:p>
            <a:pPr lvl="1"/>
            <a:r>
              <a:rPr lang="en-US"/>
              <a:t>A key finding in the learning and transfer literature is that organizing information into a conceptual framework allows for greater transfer. (p.17)</a:t>
            </a:r>
          </a:p>
          <a:p>
            <a:pPr lvl="1"/>
            <a:r>
              <a:rPr lang="en-US"/>
              <a:t>Learning with understanding is more likely to promote transfer than simply memorizing information from a text or a lecture (p.236)</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a:r>
              <a:rPr lang="en-US" sz="3800"/>
              <a:t>Unpacking Standards - Research</a:t>
            </a:r>
          </a:p>
        </p:txBody>
      </p:sp>
      <p:sp>
        <p:nvSpPr>
          <p:cNvPr id="11267" name="Rectangle 3"/>
          <p:cNvSpPr>
            <a:spLocks noGrp="1" noChangeArrowheads="1"/>
          </p:cNvSpPr>
          <p:nvPr>
            <p:ph type="body" idx="1"/>
          </p:nvPr>
        </p:nvSpPr>
        <p:spPr>
          <a:xfrm>
            <a:off x="457200" y="1524000"/>
            <a:ext cx="8077200" cy="4495800"/>
          </a:xfrm>
        </p:spPr>
        <p:txBody>
          <a:bodyPr/>
          <a:lstStyle/>
          <a:p>
            <a:pPr>
              <a:lnSpc>
                <a:spcPct val="90000"/>
              </a:lnSpc>
            </a:pPr>
            <a:r>
              <a:rPr lang="en-US"/>
              <a:t>Experts first seek to develop an understanding of problems, and this often involves thinking in terms of core concepts or big ideas.  Novices’ knowledge is much less likely to be organized around big ideas; novices are more likely to approach problems by searching for correct formulas and pat answers that fit their everyday intuitions. (p.49)</a:t>
            </a:r>
          </a:p>
        </p:txBody>
      </p:sp>
    </p:spTree>
  </p:cSld>
  <p:clrMapOvr>
    <a:masterClrMapping/>
  </p:clrMapOvr>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Radial</Template>
  <TotalTime>299</TotalTime>
  <Words>1745</Words>
  <Application>Microsoft Office PowerPoint</Application>
  <PresentationFormat>On-screen Show (4:3)</PresentationFormat>
  <Paragraphs>183</Paragraphs>
  <Slides>33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Times New Roman</vt:lpstr>
      <vt:lpstr>Wingdings</vt:lpstr>
      <vt:lpstr>Arial Black</vt:lpstr>
      <vt:lpstr>Radial</vt:lpstr>
      <vt:lpstr>Chapter Three: Gaining Clarity on Our Goals</vt:lpstr>
      <vt:lpstr>UBD is Goal Directed</vt:lpstr>
      <vt:lpstr>See Figure 3.1: Stage 1</vt:lpstr>
      <vt:lpstr>See Figure 3.1: Stage 1 continued</vt:lpstr>
      <vt:lpstr>Unpacking Standards</vt:lpstr>
      <vt:lpstr>Unpacking World Geography Standard</vt:lpstr>
      <vt:lpstr>Unpacking World Geography Standard Re-framed</vt:lpstr>
      <vt:lpstr>Unpacking Standards - Research</vt:lpstr>
      <vt:lpstr>Unpacking Standards - Research</vt:lpstr>
      <vt:lpstr>Big Ideas?  Core Tasks?</vt:lpstr>
      <vt:lpstr>Big Ideas?  Core Tasks?</vt:lpstr>
      <vt:lpstr>Five Biggest Ideas in Science</vt:lpstr>
      <vt:lpstr>Big Ideas at the “core” of a subject</vt:lpstr>
      <vt:lpstr>Big Ideas at the “Core” vs. “Basics</vt:lpstr>
      <vt:lpstr>The big ideas at the core of a subject are arrived at, sometimes slowly, by teacher-led inquiries and reflective work by students</vt:lpstr>
      <vt:lpstr>SpEd students work to uncover the essence (BI’s) of Macbeth – honor and loyalty </vt:lpstr>
      <vt:lpstr>Core Idea of Loyalty…</vt:lpstr>
      <vt:lpstr>Attributes of “Big Ideas”</vt:lpstr>
      <vt:lpstr>W &amp; McT define BI’s as…</vt:lpstr>
      <vt:lpstr>W &amp; McT define BI’s as…</vt:lpstr>
      <vt:lpstr>W &amp; McT define BI’s, and finally…</vt:lpstr>
      <vt:lpstr>BI’s typically manifest</vt:lpstr>
      <vt:lpstr>A Prioritizing Framework</vt:lpstr>
      <vt:lpstr>Framing Goals for Transfer</vt:lpstr>
      <vt:lpstr>Framing Goals for Transfer</vt:lpstr>
      <vt:lpstr>Framing Goals for Transfer</vt:lpstr>
      <vt:lpstr>Framing Goals for Transfer</vt:lpstr>
      <vt:lpstr>Transfer Demand/Degree of Cue</vt:lpstr>
      <vt:lpstr>Transfer Demand/Degree of Cue</vt:lpstr>
      <vt:lpstr>Transfer Demand/Degree of Cue</vt:lpstr>
      <vt:lpstr>Transfer Demand/Degree of Cue</vt:lpstr>
      <vt:lpstr>Hey, where the hell is Bob?</vt:lpstr>
      <vt:lpstr>Transfer Demand/Degree of Cue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Three: Gaining Clarity on Our Goals</dc:title>
  <dc:creator>Owner</dc:creator>
  <cp:lastModifiedBy>FSUTEAM</cp:lastModifiedBy>
  <cp:revision>9</cp:revision>
  <dcterms:created xsi:type="dcterms:W3CDTF">2009-12-29T16:16:52Z</dcterms:created>
  <dcterms:modified xsi:type="dcterms:W3CDTF">2011-10-06T13:16:35Z</dcterms:modified>
</cp:coreProperties>
</file>